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2" r:id="rId6"/>
    <p:sldId id="263" r:id="rId7"/>
    <p:sldId id="271" r:id="rId8"/>
    <p:sldId id="259" r:id="rId9"/>
    <p:sldId id="260" r:id="rId10"/>
    <p:sldId id="261" r:id="rId11"/>
    <p:sldId id="270" r:id="rId12"/>
    <p:sldId id="264" r:id="rId13"/>
    <p:sldId id="265" r:id="rId14"/>
    <p:sldId id="266" r:id="rId15"/>
    <p:sldId id="267" r:id="rId16"/>
    <p:sldId id="273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7FC1-0A5C-6B87-3EE6-5EFE0108A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A9901-D63B-132C-3CFE-1BA208AD6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EFA-AAC7-9B53-88FE-5733476B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4E42A-0E68-2118-703E-3BCBF657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CA89A-9207-9770-F4F0-3360863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6C1C-CCD1-76B8-0CC9-3416A45D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E10B5-FC5F-3B45-8B9E-B1EB16C2D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4C49-E328-0D92-AEC1-35F9B97E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84F98-1198-1C33-FD09-6FB3C898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261C-0337-287D-9E65-1C25F614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7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06441-88F2-E0A9-1847-BE49C31EB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443C2-5D1E-2CB9-B8CF-DE413F3B9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537BD-3563-D42A-AA4D-7CAB44BD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61A3-3DF1-C9F4-8F14-5D883CDF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0458A-CAE1-30C5-C7E7-DCAD0BD0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7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E546-642D-E142-256E-925D1BA6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EA7-D35F-1590-D6C8-7E7FABCF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64AE-EAFA-58CF-513A-4AAC801B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EA90-5F47-00B3-81FF-15D96F28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9A950-B622-5A7B-CF55-1F530A54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8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2913-5937-62FC-4BCB-A89068FA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7E815-D747-2DA1-03E9-43E5241D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BE9E-E4D8-DA01-AD6D-77954214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99D83-9027-6AD5-4143-072957F2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8C827-906E-0BCC-E73E-D5C3670B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9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2D99-FBBC-4735-9B42-13EB09EA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D3CD-6AE6-900D-04CD-606FEDC02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089CB-EC29-07D1-E840-7FD2437AB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929D4-DBEA-BBDD-C4BD-D1FCD2F5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A5FCC-4B6D-359F-6B0D-65C8E127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851E1-1CDF-97F4-3900-FEEE7A73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348C-3E56-B4E4-4AB1-F5BA084D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424A5-7C20-8EDB-5469-1BA6AB62E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157E1-E4E5-EE8B-ED54-C6688B10B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BD6E2-4182-6525-4BBE-3B096A8D4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FF73A-A2A3-7D66-02C6-2B6051246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A789AE-94DA-1343-FE2A-9C601B3E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D5D5E-4801-648C-FAAC-F9CA149A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72453-5301-08E3-A2D4-6A9D249F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4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54CB-AEC2-8504-FCFD-0072375F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126D1-6D21-0DB9-DF29-99D638C0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0791B-F497-C460-AADC-8166E7BB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6DA22-59BE-873C-F534-322FF477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7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29952-1B77-026B-CAD9-C90FED8A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2A838-5A72-992F-C2D9-7ACABA8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1131F-3992-BACF-0F08-FC8475A0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7233-8D43-988D-1BF3-0FFD82C4D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9211F-9622-74EE-E2B9-95F21A3B1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0B304-4800-93DF-E090-9EFF0EEF9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35F99-1473-4E74-A006-987D4509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F292-8BAE-4693-533D-78B3C394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A43C-B85B-20FC-AF58-61645699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C976-9920-0709-768C-6C714CAB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36726-DFF8-9C42-55DC-72A36A5AE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7E18D-571E-3B23-AD31-C7AF4D405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D064D-51F2-CDA9-1F57-F99E5215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083D-AA54-95C1-CE8E-E236C34C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38A4-BF04-E707-6035-23235ECD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4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D4B74-7B2F-BD71-605E-8B048524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D4EE-E1FA-F23A-CE22-06E52994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228A-FDF5-C1D8-CB78-557B52698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1FE39-AC81-4AB4-AF0C-8B9133E910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66AFE-7298-59B8-443B-2FE35A878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D7330-E34F-60C5-9ACF-976E6AB0A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70BB4B-4CF4-4683-99C0-4DD0A9037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mmins.com/generators/learn-about-power-generation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walmart.com/ip/Philips-Micro-USB-Cable-USB-A-to-Micro-USB-Black-Braided-Nylon-Charging-Cable-6-ft/950033887" TargetMode="Externa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metal tanks in a factory&#10;&#10;Description automatically generated">
            <a:extLst>
              <a:ext uri="{FF2B5EF4-FFF2-40B4-BE49-F238E27FC236}">
                <a16:creationId xmlns:a16="http://schemas.microsoft.com/office/drawing/2014/main" id="{893B0473-4E03-2C8F-2345-47BE3684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24" b="77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424FC-2C9D-EA5B-A5BF-F11CFA9BD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7354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Combustible Gas Storage Warehouse 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FD4BD-7E48-819A-7A69-87D0B82F2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385344"/>
            <a:ext cx="9144000" cy="40146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IoT-Based Real-Time Monitoring and Safety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79B48-1C5D-A72B-5AA1-D83BFABAB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28" y="7705379"/>
            <a:ext cx="1769149" cy="1769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E393-6265-4FD1-36CA-4837E757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5" y="7705379"/>
            <a:ext cx="1769149" cy="1769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28B742-2B59-1443-A7E3-345102D85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22" y="7671645"/>
            <a:ext cx="1769149" cy="176914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0B4BD62-6A09-CB62-D884-2337311B5E1B}"/>
              </a:ext>
            </a:extLst>
          </p:cNvPr>
          <p:cNvSpPr txBox="1">
            <a:spLocks/>
          </p:cNvSpPr>
          <p:nvPr/>
        </p:nvSpPr>
        <p:spPr>
          <a:xfrm>
            <a:off x="434008" y="4259893"/>
            <a:ext cx="9144000" cy="2125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FFFF"/>
                </a:solidFill>
              </a:rPr>
              <a:t>Project by;</a:t>
            </a:r>
          </a:p>
          <a:p>
            <a:pPr algn="l"/>
            <a:endParaRPr lang="en-US" b="1" dirty="0">
              <a:solidFill>
                <a:srgbClr val="FFFFFF"/>
              </a:solidFill>
            </a:endParaRP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COHNDSE232F-058 – PATT PERERA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COHNDSE232F-059 – NHI PERERA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COHNDSE232F-061 – LM NAVARATNA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COHNDSE232F-062 – SJ RANATHUNGA</a:t>
            </a:r>
          </a:p>
        </p:txBody>
      </p:sp>
    </p:spTree>
    <p:extLst>
      <p:ext uri="{BB962C8B-B14F-4D97-AF65-F5344CB8AC3E}">
        <p14:creationId xmlns:p14="http://schemas.microsoft.com/office/powerpoint/2010/main" val="39427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B8DA-358C-A954-C334-A3A21453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Development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4DEC-36CB-E04A-F805-6BB416CDD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ESP32: Cost-effective, Wi-Fi/Bluetooth, powerful processing.</a:t>
            </a:r>
          </a:p>
          <a:p>
            <a:r>
              <a:rPr lang="en-US" sz="2400" dirty="0"/>
              <a:t>Role: Collects sensor data, processes it, and communicates with Firebase.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B11B30-11D7-5326-4BB2-1BFE98D29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24" y="4001294"/>
            <a:ext cx="4955376" cy="1325563"/>
          </a:xfrm>
          <a:prstGeom prst="rect">
            <a:avLst/>
          </a:prstGeom>
        </p:spPr>
      </p:pic>
      <p:pic>
        <p:nvPicPr>
          <p:cNvPr id="5" name="Picture 4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B767FFEA-8930-1127-CAB8-E310A223E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0241"/>
            <a:ext cx="4479823" cy="4479823"/>
          </a:xfrm>
          <a:prstGeom prst="rect">
            <a:avLst/>
          </a:prstGeom>
        </p:spPr>
      </p:pic>
      <p:pic>
        <p:nvPicPr>
          <p:cNvPr id="6" name="Picture 5" descr="A black and blue fan&#10;&#10;Description automatically generated">
            <a:extLst>
              <a:ext uri="{FF2B5EF4-FFF2-40B4-BE49-F238E27FC236}">
                <a16:creationId xmlns:a16="http://schemas.microsoft.com/office/drawing/2014/main" id="{DBB740A9-3226-CFBB-E7C8-6E592F00A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23" y="12488092"/>
            <a:ext cx="2636520" cy="2636520"/>
          </a:xfrm>
          <a:prstGeom prst="rect">
            <a:avLst/>
          </a:prstGeom>
        </p:spPr>
      </p:pic>
      <p:pic>
        <p:nvPicPr>
          <p:cNvPr id="7" name="Picture 6" descr="A close-up of a green led&#10;&#10;Description automatically generated">
            <a:extLst>
              <a:ext uri="{FF2B5EF4-FFF2-40B4-BE49-F238E27FC236}">
                <a16:creationId xmlns:a16="http://schemas.microsoft.com/office/drawing/2014/main" id="{9C946BF2-4AAC-AF5F-57D1-1DB7D8EC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95" y="8833540"/>
            <a:ext cx="2719464" cy="2719464"/>
          </a:xfrm>
          <a:prstGeom prst="rect">
            <a:avLst/>
          </a:prstGeom>
        </p:spPr>
      </p:pic>
      <p:pic>
        <p:nvPicPr>
          <p:cNvPr id="8" name="Picture 7" descr="A black round object with two holes&#10;&#10;Description automatically generated">
            <a:extLst>
              <a:ext uri="{FF2B5EF4-FFF2-40B4-BE49-F238E27FC236}">
                <a16:creationId xmlns:a16="http://schemas.microsoft.com/office/drawing/2014/main" id="{380E5777-1BF4-C98D-CA5D-75EFCF37B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50" y="12171100"/>
            <a:ext cx="3475368" cy="34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 and a circuit board&#10;&#10;Description automatically generated">
            <a:extLst>
              <a:ext uri="{FF2B5EF4-FFF2-40B4-BE49-F238E27FC236}">
                <a16:creationId xmlns:a16="http://schemas.microsoft.com/office/drawing/2014/main" id="{2714AA46-8AC0-098B-90EF-B6DCEAD61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91"/>
            <a:ext cx="12192000" cy="6579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E49E4-F441-F29D-BDF6-E1F01864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1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Wiring Diagram</a:t>
            </a:r>
          </a:p>
        </p:txBody>
      </p:sp>
    </p:spTree>
    <p:extLst>
      <p:ext uri="{BB962C8B-B14F-4D97-AF65-F5344CB8AC3E}">
        <p14:creationId xmlns:p14="http://schemas.microsoft.com/office/powerpoint/2010/main" val="238402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18B66-EB3C-4A60-1397-5914D6F3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B06C-6C7D-D97B-24AA-29F1F0D0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Safety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634E-69A9-1DD5-668C-B8488D00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Automated Responses: Fans and buzzers activated based on sensor thresholds.</a:t>
            </a:r>
          </a:p>
          <a:p>
            <a:r>
              <a:rPr lang="en-US" sz="2400" dirty="0"/>
              <a:t>Mobile app will also trigger an alarm whenever sensor values go beyond thresholds. 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F0F6B3-A5AB-FB6C-8C54-4C5A8716F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54" y="4129873"/>
            <a:ext cx="2363002" cy="236300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99DFE-F029-6B96-DE09-755B6949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17" y="4129873"/>
            <a:ext cx="2363002" cy="23630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D04C5D-9004-86FC-A431-5B8725428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"/>
          <a:stretch/>
        </p:blipFill>
        <p:spPr>
          <a:xfrm>
            <a:off x="-7637091" y="3088312"/>
            <a:ext cx="6846883" cy="34045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5ED3F8-DEB2-2366-E5AB-8F22CA6FE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41" y="7788780"/>
            <a:ext cx="2441372" cy="244137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91B4CA5-0A6D-870D-FE3E-C9E28674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90" y="7984465"/>
            <a:ext cx="2245687" cy="2245687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F424875-78C4-668B-B43E-A55734670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53" y="7984465"/>
            <a:ext cx="2245687" cy="22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6094-84BF-A23E-0580-F2B8F53C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AD7A-82BC-C05D-EAB5-A14BE0B4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Benefits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A33D-8D4E-D411-A721-9B3E94629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Enhanced Safety: Reduces risks of gas leaks and fires.</a:t>
            </a:r>
          </a:p>
          <a:p>
            <a:r>
              <a:rPr lang="en-US" sz="2400" dirty="0"/>
              <a:t>Efficiency: Continuous monitoring with automated responses.</a:t>
            </a:r>
          </a:p>
          <a:p>
            <a:r>
              <a:rPr lang="en-US" sz="2400" dirty="0"/>
              <a:t>Scalability: Expandable to larger facilities or additional sensor types.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1D161C-517A-1901-F39F-8E1DE013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41" y="4051503"/>
            <a:ext cx="2441372" cy="2441372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F0EC7B-7ABE-FF07-D81B-C8C9D4CB3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4004" y="4129873"/>
            <a:ext cx="2363002" cy="2363002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B002FC-C1E3-5A12-E8B6-6E2B56527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6041" y="4129873"/>
            <a:ext cx="2363002" cy="236300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AD8C50-B9B0-05AA-DF3D-F4163E8DE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80" y="8154952"/>
            <a:ext cx="2920757" cy="2920757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945041-0D67-B91A-E836-33FFB7ABE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93" y="8154952"/>
            <a:ext cx="2919984" cy="291998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DB4AB8-BDDA-E8A2-CB51-18816C0EC6EB}"/>
              </a:ext>
            </a:extLst>
          </p:cNvPr>
          <p:cNvSpPr/>
          <p:nvPr/>
        </p:nvSpPr>
        <p:spPr>
          <a:xfrm>
            <a:off x="5458970" y="9180604"/>
            <a:ext cx="1783080" cy="8686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0923CB-6C2E-AA1C-0186-E8A90EFEC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90" y="4247188"/>
            <a:ext cx="2245687" cy="2245687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A9287A-834B-FEE8-F4B2-24210D9D8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53" y="4247188"/>
            <a:ext cx="2245687" cy="22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CFA2-82AD-1528-BC13-FD8C60E8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C67F-A3EF-D506-E465-87C8BF47D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Challenges: Connection with firebase, sensor calibration, ESP32 not providing sufficient power to provide to all sensors</a:t>
            </a:r>
          </a:p>
          <a:p>
            <a:r>
              <a:rPr lang="en-US" sz="2400" dirty="0"/>
              <a:t>Solutions: Provided better network configurations to ESP32, mapped sensor values to match better readings, external power source (from Arduino).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FF1F74-CDBE-DB71-EF4A-368B5085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55" y="4247366"/>
            <a:ext cx="2246282" cy="2246282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A927893-FEF9-5C54-9D7E-2F76C567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9" y="4247187"/>
            <a:ext cx="2245688" cy="22456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B237F7C-DB39-CA47-1753-EC9B740C4C23}"/>
              </a:ext>
            </a:extLst>
          </p:cNvPr>
          <p:cNvSpPr/>
          <p:nvPr/>
        </p:nvSpPr>
        <p:spPr>
          <a:xfrm>
            <a:off x="5870728" y="4799143"/>
            <a:ext cx="1371322" cy="6680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5E688A-1DEE-5226-327A-268953B34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51" y="8141123"/>
            <a:ext cx="3034297" cy="303429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F925A6-BA76-4020-5812-23DCA10FD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150" y="4615275"/>
            <a:ext cx="1877599" cy="1877599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DD5A6D-FF80-D49A-C3B7-69207D67C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427" y="4247188"/>
            <a:ext cx="2245687" cy="2245687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B247BF-84F5-DBDE-3BF7-004385169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90" y="4247188"/>
            <a:ext cx="2245687" cy="22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3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9DAF-53B2-C9E6-6A48-EECCDD1D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7C13-DCDD-EB4A-F713-90D9B041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548"/>
            <a:ext cx="10515600" cy="701675"/>
          </a:xfrm>
        </p:spPr>
        <p:txBody>
          <a:bodyPr/>
          <a:lstStyle/>
          <a:p>
            <a:pPr algn="ctr"/>
            <a:r>
              <a:rPr lang="en-US" b="1" u="sng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2B5A-B314-E07F-973C-1701482AB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00" y="111588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Additional Sensors: </a:t>
            </a:r>
            <a:r>
              <a:rPr lang="en-US" sz="2400" dirty="0"/>
              <a:t>Additional MQ-series sensors to detect more gas variations, security features like keypads for secure entry access to the warehouse, 180-degree angled flame detection sensors.</a:t>
            </a:r>
          </a:p>
          <a:p>
            <a:r>
              <a:rPr lang="en-US" sz="2400" b="1" dirty="0"/>
              <a:t>Manual Configuration of threshold values: </a:t>
            </a:r>
            <a:r>
              <a:rPr lang="en-US" sz="2400" dirty="0"/>
              <a:t>Allow authenticated users to the Firebase DB to manually configure threshold values when required. </a:t>
            </a:r>
            <a:endParaRPr lang="en-US" sz="2400" b="1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D2D25F-B0CB-8517-83E7-3610DE22B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335072"/>
            <a:ext cx="2157228" cy="2157228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7FA39F-E204-0D3F-DEB7-A7A49C1D3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48" y="3572891"/>
            <a:ext cx="2920757" cy="2920757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455A64-4EE4-9689-3958-139195B0D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761" y="3572891"/>
            <a:ext cx="2919984" cy="291998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A0DBE-4FC3-F133-ECD4-F41AD45058CB}"/>
              </a:ext>
            </a:extLst>
          </p:cNvPr>
          <p:cNvSpPr/>
          <p:nvPr/>
        </p:nvSpPr>
        <p:spPr>
          <a:xfrm>
            <a:off x="16914138" y="4598543"/>
            <a:ext cx="1783080" cy="8686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289EEA73-D000-969D-7011-928F947AE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766" y="3528318"/>
            <a:ext cx="1370495" cy="3077147"/>
          </a:xfrm>
          <a:prstGeom prst="rect">
            <a:avLst/>
          </a:prstGeom>
        </p:spPr>
      </p:pic>
      <p:pic>
        <p:nvPicPr>
          <p:cNvPr id="10" name="Picture 9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5B4A6584-D21A-F12B-BD02-F375E4DDD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846" y="3247755"/>
            <a:ext cx="2442937" cy="2442937"/>
          </a:xfrm>
          <a:prstGeom prst="rect">
            <a:avLst/>
          </a:prstGeom>
        </p:spPr>
      </p:pic>
      <p:pic>
        <p:nvPicPr>
          <p:cNvPr id="11" name="Picture 10" descr="A black and blue fan&#10;&#10;Description automatically generated">
            <a:extLst>
              <a:ext uri="{FF2B5EF4-FFF2-40B4-BE49-F238E27FC236}">
                <a16:creationId xmlns:a16="http://schemas.microsoft.com/office/drawing/2014/main" id="{5A160071-DE1D-BCF2-875F-966B95B0A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282" y="4976893"/>
            <a:ext cx="1427597" cy="1427597"/>
          </a:xfrm>
          <a:prstGeom prst="rect">
            <a:avLst/>
          </a:prstGeom>
        </p:spPr>
      </p:pic>
      <p:pic>
        <p:nvPicPr>
          <p:cNvPr id="12" name="Picture 11" descr="A close-up of a green led&#10;&#10;Description automatically generated">
            <a:extLst>
              <a:ext uri="{FF2B5EF4-FFF2-40B4-BE49-F238E27FC236}">
                <a16:creationId xmlns:a16="http://schemas.microsoft.com/office/drawing/2014/main" id="{085B9DD9-645D-5263-CDC6-C6F7D3788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942" y="841223"/>
            <a:ext cx="1698929" cy="1698929"/>
          </a:xfrm>
          <a:prstGeom prst="rect">
            <a:avLst/>
          </a:prstGeom>
        </p:spPr>
      </p:pic>
      <p:pic>
        <p:nvPicPr>
          <p:cNvPr id="13" name="Picture 12" descr="A black round object with two holes&#10;&#10;Description automatically generated">
            <a:extLst>
              <a:ext uri="{FF2B5EF4-FFF2-40B4-BE49-F238E27FC236}">
                <a16:creationId xmlns:a16="http://schemas.microsoft.com/office/drawing/2014/main" id="{9260BBDB-AFB0-EC4C-E816-BE94D1FE8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403" y="3468013"/>
            <a:ext cx="1881809" cy="1881809"/>
          </a:xfrm>
          <a:prstGeom prst="rect">
            <a:avLst/>
          </a:prstGeom>
        </p:spPr>
      </p:pic>
      <p:pic>
        <p:nvPicPr>
          <p:cNvPr id="14" name="Picture 13" descr="A blue electronic device with metal pins&#10;&#10;Description automatically generated">
            <a:extLst>
              <a:ext uri="{FF2B5EF4-FFF2-40B4-BE49-F238E27FC236}">
                <a16:creationId xmlns:a16="http://schemas.microsoft.com/office/drawing/2014/main" id="{6D220800-6AD7-45E6-CDF7-E8D7625938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32" y="3528318"/>
            <a:ext cx="1881809" cy="1881809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F8B01FDC-9CDF-CB12-D57D-09AFA16AD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529" y="4889081"/>
            <a:ext cx="1603219" cy="16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8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931069-1E7F-BDA4-5A9E-1591E83F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Demonstration</a:t>
            </a:r>
          </a:p>
        </p:txBody>
      </p:sp>
      <p:pic>
        <p:nvPicPr>
          <p:cNvPr id="6" name="Graphic 5" descr="Video camera with solid fill">
            <a:extLst>
              <a:ext uri="{FF2B5EF4-FFF2-40B4-BE49-F238E27FC236}">
                <a16:creationId xmlns:a16="http://schemas.microsoft.com/office/drawing/2014/main" id="{76FE2209-1161-C0C1-2145-B52B3D42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598" y="1935769"/>
            <a:ext cx="2986461" cy="2986461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D01EFF-A8E7-3B55-3797-E7F94CE7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8113-6D5D-5842-0500-E583C709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/>
              <a:t>Conclusion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7E4B1-A5D5-642D-3553-7E3B6F171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Recap project purpose and key components.</a:t>
            </a:r>
          </a:p>
          <a:p>
            <a:r>
              <a:rPr lang="en-US"/>
              <a:t>Emphasize safety improvements and innovation.</a:t>
            </a:r>
          </a:p>
          <a:p>
            <a:r>
              <a:rPr lang="en-US"/>
              <a:t>Highlight future potential for system expansion and enhancement.</a:t>
            </a:r>
          </a:p>
          <a:p>
            <a:endParaRPr lang="en-US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0D2771B-A8B0-871F-2657-6D856EB6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13" y="3528318"/>
            <a:ext cx="1370495" cy="3077147"/>
          </a:xfrm>
          <a:prstGeom prst="rect">
            <a:avLst/>
          </a:prstGeom>
        </p:spPr>
      </p:pic>
      <p:pic>
        <p:nvPicPr>
          <p:cNvPr id="5" name="Picture 4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31C4B9E1-CCA4-7872-80F1-3788B1D36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" y="3247755"/>
            <a:ext cx="2442937" cy="2442937"/>
          </a:xfrm>
          <a:prstGeom prst="rect">
            <a:avLst/>
          </a:prstGeom>
        </p:spPr>
      </p:pic>
      <p:pic>
        <p:nvPicPr>
          <p:cNvPr id="6" name="Picture 5" descr="A black and blue fan&#10;&#10;Description automatically generated">
            <a:extLst>
              <a:ext uri="{FF2B5EF4-FFF2-40B4-BE49-F238E27FC236}">
                <a16:creationId xmlns:a16="http://schemas.microsoft.com/office/drawing/2014/main" id="{7FF483F4-8339-B310-039D-681765537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29" y="4976893"/>
            <a:ext cx="1427597" cy="1427597"/>
          </a:xfrm>
          <a:prstGeom prst="rect">
            <a:avLst/>
          </a:prstGeom>
        </p:spPr>
      </p:pic>
      <p:pic>
        <p:nvPicPr>
          <p:cNvPr id="7" name="Picture 6" descr="A close-up of a green led&#10;&#10;Description automatically generated">
            <a:extLst>
              <a:ext uri="{FF2B5EF4-FFF2-40B4-BE49-F238E27FC236}">
                <a16:creationId xmlns:a16="http://schemas.microsoft.com/office/drawing/2014/main" id="{99A989C3-7857-7044-7DFF-BDBDA01E2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9" y="841223"/>
            <a:ext cx="1698929" cy="1698929"/>
          </a:xfrm>
          <a:prstGeom prst="rect">
            <a:avLst/>
          </a:prstGeom>
        </p:spPr>
      </p:pic>
      <p:pic>
        <p:nvPicPr>
          <p:cNvPr id="8" name="Picture 7" descr="A black round object with two holes&#10;&#10;Description automatically generated">
            <a:extLst>
              <a:ext uri="{FF2B5EF4-FFF2-40B4-BE49-F238E27FC236}">
                <a16:creationId xmlns:a16="http://schemas.microsoft.com/office/drawing/2014/main" id="{4E950579-04EE-3983-F85F-B6C27BB2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50" y="3468013"/>
            <a:ext cx="1881809" cy="1881809"/>
          </a:xfrm>
          <a:prstGeom prst="rect">
            <a:avLst/>
          </a:prstGeom>
        </p:spPr>
      </p:pic>
      <p:pic>
        <p:nvPicPr>
          <p:cNvPr id="9" name="Picture 8" descr="A blue electronic device with metal pins&#10;&#10;Description automatically generated">
            <a:extLst>
              <a:ext uri="{FF2B5EF4-FFF2-40B4-BE49-F238E27FC236}">
                <a16:creationId xmlns:a16="http://schemas.microsoft.com/office/drawing/2014/main" id="{2B5EB366-D8BB-B3DF-0F53-D297BB566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79" y="3528318"/>
            <a:ext cx="1881809" cy="1881809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8E779CCA-69F7-F7A1-5F82-72477A150F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6" y="4889081"/>
            <a:ext cx="1603219" cy="1603219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932D179-6C4E-538C-8EDA-9E1BDB7E55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4022" y="3458578"/>
            <a:ext cx="3034297" cy="3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metal tanks in a factory&#10;&#10;Description automatically generated">
            <a:extLst>
              <a:ext uri="{FF2B5EF4-FFF2-40B4-BE49-F238E27FC236}">
                <a16:creationId xmlns:a16="http://schemas.microsoft.com/office/drawing/2014/main" id="{FD32D42C-E3CD-6907-77B8-358796DC7D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 b="77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B384C-1C33-4100-4855-9C863DC1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03870"/>
            <a:ext cx="9144000" cy="14502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854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448-24CD-4655-FD3B-4E31AF84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A3F7-94BC-5DC4-C5E5-5F178A05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Purpose: Enhance safety in combustible gas storage warehouses.</a:t>
            </a:r>
          </a:p>
          <a:p>
            <a:r>
              <a:rPr lang="en-US" sz="2400" dirty="0"/>
              <a:t>Key Focus: Real-time monitoring of gas leaks, temperature, and flames.</a:t>
            </a:r>
          </a:p>
          <a:p>
            <a:r>
              <a:rPr lang="en-US" sz="2400" dirty="0"/>
              <a:t>Significance: Prevent accidents, protect assets, and ensure worker safety.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14C64-D239-4F79-EC40-F4A24C92F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28" y="4723726"/>
            <a:ext cx="1769149" cy="1769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D2401-3C3D-1F6F-2D47-E9875593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5" y="4723726"/>
            <a:ext cx="1769149" cy="1769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D20AA-C7E6-6C17-8EA4-8B75FB45E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22" y="4689992"/>
            <a:ext cx="1769149" cy="1769149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F648A6E8-CAE1-1B7F-4FA4-DE7BB3B83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50" y="8060563"/>
            <a:ext cx="2123752" cy="476842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799DC3-AFF6-14BD-1D8E-F450E3EC7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12" y="11025052"/>
            <a:ext cx="4955376" cy="1325563"/>
          </a:xfrm>
          <a:prstGeom prst="rect">
            <a:avLst/>
          </a:prstGeom>
        </p:spPr>
      </p:pic>
      <p:pic>
        <p:nvPicPr>
          <p:cNvPr id="12" name="Picture 11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76FDB57A-C8D5-94A7-6E69-C303258D3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5" y="10081022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0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1D08-2FFC-3CBD-A5EE-5E6056ED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9BD3-24CF-E9D8-AC2B-76055A9D4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0524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Components: Sensors and Actuators, ESP32, Firebase, Mobile App.</a:t>
            </a:r>
          </a:p>
          <a:p>
            <a:r>
              <a:rPr lang="en-US" sz="2400" dirty="0"/>
              <a:t>Data Flow: Sensors → ESP32 → Firebase → Mobile App.</a:t>
            </a:r>
          </a:p>
          <a:p>
            <a:r>
              <a:rPr lang="en-US" sz="2400" dirty="0"/>
              <a:t>Functionality: Detect hazards, trigger alarms, and control actuators.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F8C30F3-6B29-5CE2-A293-DE044E8AA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50" y="1408541"/>
            <a:ext cx="2123752" cy="4768422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D2D8DD-D961-0EDF-E8C7-DD0B71184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12" y="4373030"/>
            <a:ext cx="4955376" cy="1325563"/>
          </a:xfrm>
          <a:prstGeom prst="rect">
            <a:avLst/>
          </a:prstGeom>
        </p:spPr>
      </p:pic>
      <p:pic>
        <p:nvPicPr>
          <p:cNvPr id="9" name="Picture 8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4D10B217-F97C-FBAD-9E0D-972185DFF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0" y="4143237"/>
            <a:ext cx="2549166" cy="2549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D55AD-5E5D-FABD-74B8-1F70E9407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7794" y="4723726"/>
            <a:ext cx="1769149" cy="1769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542B8B-47B0-E60D-7E71-035A8C1BA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4197" y="4723726"/>
            <a:ext cx="1769149" cy="1769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81D470-A9FD-B5FB-DCF2-6A28266B2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0600" y="4689992"/>
            <a:ext cx="1769149" cy="1769149"/>
          </a:xfrm>
          <a:prstGeom prst="rect">
            <a:avLst/>
          </a:prstGeom>
        </p:spPr>
      </p:pic>
      <p:pic>
        <p:nvPicPr>
          <p:cNvPr id="16" name="Picture 15" descr="A blue electronic device with metal pins&#10;&#10;Description automatically generated">
            <a:extLst>
              <a:ext uri="{FF2B5EF4-FFF2-40B4-BE49-F238E27FC236}">
                <a16:creationId xmlns:a16="http://schemas.microsoft.com/office/drawing/2014/main" id="{E4DC1F96-1399-D7DD-1734-780665765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63" y="7669551"/>
            <a:ext cx="4008120" cy="4008120"/>
          </a:xfrm>
          <a:prstGeom prst="rect">
            <a:avLst/>
          </a:prstGeom>
        </p:spPr>
      </p:pic>
      <p:pic>
        <p:nvPicPr>
          <p:cNvPr id="17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E55D2462-B29F-9958-457B-2FD2C976B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15" y="8355192"/>
            <a:ext cx="2783417" cy="27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118A-6A34-97A2-6BA3-87E7A85A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IOT Architecture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26C99-CD68-E9FE-F071-03C7F3CE2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system uses the IOT Architecture level-2</a:t>
            </a:r>
          </a:p>
          <a:p>
            <a:r>
              <a:rPr lang="en-US" sz="2400" dirty="0"/>
              <a:t>Data is stored in the cloud (Firebase)</a:t>
            </a:r>
          </a:p>
          <a:p>
            <a:r>
              <a:rPr lang="en-US" sz="2400" dirty="0"/>
              <a:t>Data is analyzed locally. </a:t>
            </a:r>
          </a:p>
          <a:p>
            <a:r>
              <a:rPr lang="en-US" sz="2400" dirty="0"/>
              <a:t>Rate of sensing is high (Temperature, humidity, flame detection status and gas level detection every 1000ms (1 second)). </a:t>
            </a:r>
          </a:p>
          <a:p>
            <a:r>
              <a:rPr lang="en-US" sz="2400" dirty="0"/>
              <a:t>Monitoring and control actions are done using a mobile application. </a:t>
            </a:r>
          </a:p>
        </p:txBody>
      </p:sp>
    </p:spTree>
    <p:extLst>
      <p:ext uri="{BB962C8B-B14F-4D97-AF65-F5344CB8AC3E}">
        <p14:creationId xmlns:p14="http://schemas.microsoft.com/office/powerpoint/2010/main" val="29521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145B-1996-7A66-D3C5-10C5E91D2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93E8-6A19-B5CA-5CD3-F9553522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694"/>
          </a:xfrm>
        </p:spPr>
        <p:txBody>
          <a:bodyPr/>
          <a:lstStyle/>
          <a:p>
            <a:pPr algn="ctr"/>
            <a:r>
              <a:rPr lang="en-US" b="1" u="sng" dirty="0"/>
              <a:t>Data Storage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F935-0384-7E7C-F514-4610D53D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Firebase: Real-time database for instant data syncing.</a:t>
            </a:r>
          </a:p>
          <a:p>
            <a:r>
              <a:rPr lang="en-US" sz="2400" dirty="0"/>
              <a:t>Stores sensor data and actuator status.</a:t>
            </a:r>
          </a:p>
          <a:p>
            <a:r>
              <a:rPr lang="en-US" sz="2400" dirty="0"/>
              <a:t>Enables mobile app to fetch and display data quickly.</a:t>
            </a:r>
          </a:p>
          <a:p>
            <a:endParaRPr lang="en-US" sz="2400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97F888-A693-59FF-A3E5-40C405DD7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17" y="3822192"/>
            <a:ext cx="6721365" cy="1797965"/>
          </a:xfrm>
          <a:prstGeom prst="rect">
            <a:avLst/>
          </a:prstGeom>
        </p:spPr>
      </p:pic>
      <p:pic>
        <p:nvPicPr>
          <p:cNvPr id="8" name="Picture 7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290289AB-B8FC-2111-5011-3A22EBBCC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78594"/>
            <a:ext cx="4479823" cy="4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02E3A-FA4C-2DBA-C529-1B3B9157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D404-C151-D1BE-4734-4D41AF0E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Mobile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8196-8E17-06CD-7C98-6B3A46174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Developed with Android Studio.</a:t>
            </a:r>
          </a:p>
          <a:p>
            <a:r>
              <a:rPr lang="en-US" sz="2400" dirty="0"/>
              <a:t>Features: Real-time data display, control panel, notifications.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DFE2C8-EB17-31D8-292F-30D72BD5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"/>
          <a:stretch/>
        </p:blipFill>
        <p:spPr>
          <a:xfrm>
            <a:off x="2672558" y="3088312"/>
            <a:ext cx="6846883" cy="3404563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8154F6-A3F2-4857-1328-96A862604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72" y="3891610"/>
            <a:ext cx="6721365" cy="1797965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A421A5-6955-B68B-E4E8-86272BC0E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54" y="8611450"/>
            <a:ext cx="2363002" cy="2363002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91C38E0-1CE4-2A62-326A-D77869954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17" y="8611450"/>
            <a:ext cx="2363002" cy="23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2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ower lines&#10;&#10;AI-generated content may be incorrect.">
            <a:extLst>
              <a:ext uri="{FF2B5EF4-FFF2-40B4-BE49-F238E27FC236}">
                <a16:creationId xmlns:a16="http://schemas.microsoft.com/office/drawing/2014/main" id="{417E6BAD-4F98-E46E-058C-423DC49977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4872" y="3566160"/>
            <a:ext cx="3574473" cy="3291840"/>
          </a:xfrm>
          <a:prstGeom prst="flowChartConnector">
            <a:avLst/>
          </a:prstGeom>
        </p:spPr>
      </p:pic>
      <p:pic>
        <p:nvPicPr>
          <p:cNvPr id="5" name="Picture 4" descr="A close-up of a usb cable&#10;&#10;AI-generated content may be incorrect.">
            <a:extLst>
              <a:ext uri="{FF2B5EF4-FFF2-40B4-BE49-F238E27FC236}">
                <a16:creationId xmlns:a16="http://schemas.microsoft.com/office/drawing/2014/main" id="{9A661E2F-E9B0-4436-C17F-8CBA86C71A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-1"/>
            <a:ext cx="3574473" cy="3574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A78F8-1A99-7237-2700-D37A157B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68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Power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CED1-3ED7-B3FB-D5DF-F1398A30A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31"/>
            <a:ext cx="10515600" cy="4754632"/>
          </a:xfrm>
        </p:spPr>
        <p:txBody>
          <a:bodyPr>
            <a:normAutofit/>
          </a:bodyPr>
          <a:lstStyle/>
          <a:p>
            <a:r>
              <a:rPr lang="en-US" sz="2400" dirty="0"/>
              <a:t>For the project, we used the Micro-USB cable to provide power to the ESP32 board from the laptop.</a:t>
            </a:r>
          </a:p>
          <a:p>
            <a:r>
              <a:rPr lang="en-US" sz="2400" dirty="0"/>
              <a:t>Warehouse systems and equipment are powered by power grids as continuous power is required. </a:t>
            </a:r>
          </a:p>
          <a:p>
            <a:r>
              <a:rPr lang="en-US" sz="2400" dirty="0"/>
              <a:t>Reason for not using batteries is because continuous power supply is not provided. </a:t>
            </a:r>
          </a:p>
          <a:p>
            <a:r>
              <a:rPr lang="en-US" sz="2400" dirty="0"/>
              <a:t>Systems providing continuous monitoring functionalities always require constant power supply. 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C3F062-D855-9211-A7F7-E8F730D11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890" y="3968330"/>
            <a:ext cx="495537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CCE96-C755-E92A-7AEF-7FFBF08A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EE9D-A210-F331-67C8-F4A4B6EA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Sensors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9B1B-216B-7B4F-B86A-60B49ACB2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Flame Detection Sensor: Detects open flames, triggers safety actions.</a:t>
            </a:r>
          </a:p>
          <a:p>
            <a:r>
              <a:rPr lang="en-US" sz="2400" dirty="0"/>
              <a:t>MQ-2 Sensor: Detects combustible gases (e.g., LPG, smoke), alerts for leaks.</a:t>
            </a:r>
          </a:p>
          <a:p>
            <a:r>
              <a:rPr lang="en-US" sz="2400" dirty="0"/>
              <a:t>DHT11 Sensor: Measures temperature and humidity, monitors conditions.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blue electronic device with metal pins&#10;&#10;Description automatically generated">
            <a:extLst>
              <a:ext uri="{FF2B5EF4-FFF2-40B4-BE49-F238E27FC236}">
                <a16:creationId xmlns:a16="http://schemas.microsoft.com/office/drawing/2014/main" id="{D4D15465-5FCC-9696-ADD7-B00B08E9E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63" y="3388942"/>
            <a:ext cx="4008120" cy="400812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49C7F361-C96B-8B09-0BB2-2DD3D627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15" y="4074583"/>
            <a:ext cx="2783417" cy="2783417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8221EF6-8CE3-33F3-8725-1D1667AC4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096" y="1408541"/>
            <a:ext cx="2123752" cy="476842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932E8A-B94D-E4E9-EA05-CA0D2B3EA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358" y="4373030"/>
            <a:ext cx="4955376" cy="1325563"/>
          </a:xfrm>
          <a:prstGeom prst="rect">
            <a:avLst/>
          </a:prstGeom>
        </p:spPr>
      </p:pic>
      <p:pic>
        <p:nvPicPr>
          <p:cNvPr id="10" name="Picture 9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4D429B2F-392A-AC3C-607B-C19C6CD7E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671" y="3429000"/>
            <a:ext cx="3429000" cy="3429000"/>
          </a:xfrm>
          <a:prstGeom prst="rect">
            <a:avLst/>
          </a:prstGeom>
        </p:spPr>
      </p:pic>
      <p:pic>
        <p:nvPicPr>
          <p:cNvPr id="11" name="Picture 10" descr="A black and blue fan&#10;&#10;Description automatically generated">
            <a:extLst>
              <a:ext uri="{FF2B5EF4-FFF2-40B4-BE49-F238E27FC236}">
                <a16:creationId xmlns:a16="http://schemas.microsoft.com/office/drawing/2014/main" id="{474C9E23-DC19-03DA-4B09-92BC75041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96" y="3745992"/>
            <a:ext cx="2636520" cy="2636520"/>
          </a:xfrm>
          <a:prstGeom prst="rect">
            <a:avLst/>
          </a:prstGeom>
        </p:spPr>
      </p:pic>
      <p:pic>
        <p:nvPicPr>
          <p:cNvPr id="12" name="Picture 11" descr="A close-up of a green led&#10;&#10;Description automatically generated">
            <a:extLst>
              <a:ext uri="{FF2B5EF4-FFF2-40B4-BE49-F238E27FC236}">
                <a16:creationId xmlns:a16="http://schemas.microsoft.com/office/drawing/2014/main" id="{F4712D71-1057-96B5-9FA5-EB87C023B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568" y="91440"/>
            <a:ext cx="2719464" cy="2719464"/>
          </a:xfrm>
          <a:prstGeom prst="rect">
            <a:avLst/>
          </a:prstGeom>
        </p:spPr>
      </p:pic>
      <p:pic>
        <p:nvPicPr>
          <p:cNvPr id="13" name="Picture 12" descr="A black round object with two holes&#10;&#10;Description automatically generated">
            <a:extLst>
              <a:ext uri="{FF2B5EF4-FFF2-40B4-BE49-F238E27FC236}">
                <a16:creationId xmlns:a16="http://schemas.microsoft.com/office/drawing/2014/main" id="{FC820B49-3551-C534-DD3E-4A7380A78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023" y="3429000"/>
            <a:ext cx="3475368" cy="34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8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471E-6747-2726-AFB6-8ABCE9943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E960-BEBA-3555-6A5E-BD37275C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Actuators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3796-DB4A-5E7A-809E-96A81E92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Fans: Ventilate space when gas levels are high.</a:t>
            </a:r>
          </a:p>
          <a:p>
            <a:r>
              <a:rPr lang="en-US" sz="2400" dirty="0"/>
              <a:t>Buzzer: Alerts occupants during emergencies.</a:t>
            </a:r>
          </a:p>
          <a:p>
            <a:r>
              <a:rPr lang="en-US" sz="2400" dirty="0"/>
              <a:t>LED: Provides visual alerts on system status (safe, warning, danger).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black and blue fan&#10;&#10;Description automatically generated">
            <a:extLst>
              <a:ext uri="{FF2B5EF4-FFF2-40B4-BE49-F238E27FC236}">
                <a16:creationId xmlns:a16="http://schemas.microsoft.com/office/drawing/2014/main" id="{AC0CEE26-1F21-8759-7F8E-C5D99864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7" y="3745992"/>
            <a:ext cx="2636520" cy="2636520"/>
          </a:xfrm>
          <a:prstGeom prst="rect">
            <a:avLst/>
          </a:prstGeom>
        </p:spPr>
      </p:pic>
      <p:pic>
        <p:nvPicPr>
          <p:cNvPr id="7" name="Picture 6" descr="A close-up of a green led&#10;&#10;Description automatically generated">
            <a:extLst>
              <a:ext uri="{FF2B5EF4-FFF2-40B4-BE49-F238E27FC236}">
                <a16:creationId xmlns:a16="http://schemas.microsoft.com/office/drawing/2014/main" id="{70235F5F-ED35-0FCE-A3FC-7B019B729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99" y="91440"/>
            <a:ext cx="2719464" cy="2719464"/>
          </a:xfrm>
          <a:prstGeom prst="rect">
            <a:avLst/>
          </a:prstGeom>
        </p:spPr>
      </p:pic>
      <p:pic>
        <p:nvPicPr>
          <p:cNvPr id="9" name="Picture 8" descr="A black round object with two holes&#10;&#10;Description automatically generated">
            <a:extLst>
              <a:ext uri="{FF2B5EF4-FFF2-40B4-BE49-F238E27FC236}">
                <a16:creationId xmlns:a16="http://schemas.microsoft.com/office/drawing/2014/main" id="{58CD798D-0161-2762-B9F3-0535B1BE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54" y="3429000"/>
            <a:ext cx="3475368" cy="3475368"/>
          </a:xfrm>
          <a:prstGeom prst="rect">
            <a:avLst/>
          </a:prstGeom>
        </p:spPr>
      </p:pic>
      <p:pic>
        <p:nvPicPr>
          <p:cNvPr id="10" name="Picture 9" descr="A blue electronic device with metal pins&#10;&#10;Description automatically generated">
            <a:extLst>
              <a:ext uri="{FF2B5EF4-FFF2-40B4-BE49-F238E27FC236}">
                <a16:creationId xmlns:a16="http://schemas.microsoft.com/office/drawing/2014/main" id="{FC7D2AFE-26A1-B095-C65E-3705B1812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1377" y="3388942"/>
            <a:ext cx="4008120" cy="4008120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3A93A132-DF16-FBC4-8CBE-8551058A6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7325" y="4074583"/>
            <a:ext cx="2783417" cy="2783417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1A67E1-683A-A130-A187-6088244FA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358" y="4373030"/>
            <a:ext cx="4955376" cy="1325563"/>
          </a:xfrm>
          <a:prstGeom prst="rect">
            <a:avLst/>
          </a:prstGeom>
        </p:spPr>
      </p:pic>
      <p:pic>
        <p:nvPicPr>
          <p:cNvPr id="15" name="Picture 14" descr="A black circuit board with many small pins&#10;&#10;Description automatically generated">
            <a:extLst>
              <a:ext uri="{FF2B5EF4-FFF2-40B4-BE49-F238E27FC236}">
                <a16:creationId xmlns:a16="http://schemas.microsoft.com/office/drawing/2014/main" id="{7D1BA765-3557-EF89-B0CE-19E8C7F78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671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2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8A12F5-4593-419F-86BD-89E7ECD0D585}">
  <we:reference id="wa200005566" version="3.0.0.1" store="en-US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570</Words>
  <Application>Microsoft Office PowerPoint</Application>
  <PresentationFormat>Widescreen</PresentationFormat>
  <Paragraphs>65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Combustible Gas Storage Warehouse Monitoring System</vt:lpstr>
      <vt:lpstr>Introduction</vt:lpstr>
      <vt:lpstr>System Overview</vt:lpstr>
      <vt:lpstr>IOT Architecture Level</vt:lpstr>
      <vt:lpstr>Data Storage and Management</vt:lpstr>
      <vt:lpstr>Mobile Application</vt:lpstr>
      <vt:lpstr>Power Source</vt:lpstr>
      <vt:lpstr>Sensors used</vt:lpstr>
      <vt:lpstr>Actuators used</vt:lpstr>
      <vt:lpstr>Development Board</vt:lpstr>
      <vt:lpstr>Wiring Diagram</vt:lpstr>
      <vt:lpstr>Safety Mechanisms</vt:lpstr>
      <vt:lpstr>Benefits and Impact</vt:lpstr>
      <vt:lpstr>Challenges and Solutions</vt:lpstr>
      <vt:lpstr>Future Enhancements</vt:lpstr>
      <vt:lpstr>Video Demonstration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RANATHUNGA S J</dc:creator>
  <cp:lastModifiedBy>NAVARATNA L M</cp:lastModifiedBy>
  <cp:revision>9</cp:revision>
  <dcterms:created xsi:type="dcterms:W3CDTF">2025-01-09T12:29:42Z</dcterms:created>
  <dcterms:modified xsi:type="dcterms:W3CDTF">2025-02-06T17:29:48Z</dcterms:modified>
</cp:coreProperties>
</file>